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Lst>
  <p:sldSz cx="21945600" cy="30221238"/>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Techna Sans" panose="02000000000000000000" pitchFamily="2" charset="77"/>
      <p:regular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146"/>
    <a:srgbClr val="920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p:cViewPr>
        <p:scale>
          <a:sx n="20" d="100"/>
          <a:sy n="20" d="100"/>
        </p:scale>
        <p:origin x="2480"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4945932"/>
            <a:ext cx="18653760" cy="10521468"/>
          </a:xfrm>
        </p:spPr>
        <p:txBody>
          <a:bodyPr anchor="b"/>
          <a:lstStyle>
            <a:lvl1pPr algn="ctr">
              <a:defRPr sz="14400"/>
            </a:lvl1pPr>
          </a:lstStyle>
          <a:p>
            <a:r>
              <a:rPr lang="zh-CN" altLang="en-US"/>
              <a:t>单击此处编辑母版标题样式</a:t>
            </a:r>
            <a:endParaRPr lang="en-US" dirty="0"/>
          </a:p>
        </p:txBody>
      </p:sp>
      <p:sp>
        <p:nvSpPr>
          <p:cNvPr id="3" name="Subtitle 2"/>
          <p:cNvSpPr>
            <a:spLocks noGrp="1"/>
          </p:cNvSpPr>
          <p:nvPr>
            <p:ph type="subTitle" idx="1"/>
          </p:nvPr>
        </p:nvSpPr>
        <p:spPr>
          <a:xfrm>
            <a:off x="2743200" y="15873148"/>
            <a:ext cx="16459200" cy="729646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C31BE3-39B9-4807-8DA0-1A9E65009D83}" type="slidenum">
              <a:rPr lang="zh-CN" altLang="en-US" smtClean="0"/>
              <a:t>‹#›</a:t>
            </a:fld>
            <a:endParaRPr lang="zh-CN" altLang="en-US"/>
          </a:p>
        </p:txBody>
      </p:sp>
      <p:pic>
        <p:nvPicPr>
          <p:cNvPr id="12" name="Picture 11">
            <a:extLst>
              <a:ext uri="{FF2B5EF4-FFF2-40B4-BE49-F238E27FC236}">
                <a16:creationId xmlns:a16="http://schemas.microsoft.com/office/drawing/2014/main" id="{48C07F72-A9BB-7B22-D101-D96E93AB3B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21945601" cy="3218688"/>
          </a:xfrm>
          <a:prstGeom prst="rect">
            <a:avLst/>
          </a:prstGeom>
        </p:spPr>
      </p:pic>
      <p:pic>
        <p:nvPicPr>
          <p:cNvPr id="14" name="Picture 13">
            <a:extLst>
              <a:ext uri="{FF2B5EF4-FFF2-40B4-BE49-F238E27FC236}">
                <a16:creationId xmlns:a16="http://schemas.microsoft.com/office/drawing/2014/main" id="{AAB47ACB-DC1F-4C7E-C4F0-1CF0AD8597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194" y="807239"/>
            <a:ext cx="3188326" cy="1605799"/>
          </a:xfrm>
          <a:prstGeom prst="rect">
            <a:avLst/>
          </a:prstGeom>
        </p:spPr>
      </p:pic>
    </p:spTree>
    <p:extLst>
      <p:ext uri="{BB962C8B-B14F-4D97-AF65-F5344CB8AC3E}">
        <p14:creationId xmlns:p14="http://schemas.microsoft.com/office/powerpoint/2010/main" val="1419454688"/>
      </p:ext>
    </p:extLst>
  </p:cSld>
  <p:clrMapOvr>
    <a:masterClrMapping/>
  </p:clrMapOvr>
  <p:extLst>
    <p:ext uri="{DCECCB84-F9BA-43D5-87BE-67443E8EF086}">
      <p15:sldGuideLst xmlns:p15="http://schemas.microsoft.com/office/powerpoint/2012/main">
        <p15:guide id="1" orient="horz" pos="9518" userDrawn="1">
          <p15:clr>
            <a:srgbClr val="FBAE40"/>
          </p15:clr>
        </p15:guide>
        <p15:guide id="2" pos="69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9500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609001"/>
            <a:ext cx="4732020" cy="2561110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508761" y="1609001"/>
            <a:ext cx="13921740" cy="2561110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62577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0278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97331" y="7534332"/>
            <a:ext cx="18928080" cy="12571193"/>
          </a:xfrm>
        </p:spPr>
        <p:txBody>
          <a:bodyPr anchor="b"/>
          <a:lstStyle>
            <a:lvl1pPr>
              <a:defRPr sz="14400"/>
            </a:lvl1pPr>
          </a:lstStyle>
          <a:p>
            <a:r>
              <a:rPr lang="zh-CN" altLang="en-US"/>
              <a:t>单击此处编辑母版标题样式</a:t>
            </a:r>
            <a:endParaRPr lang="en-US" dirty="0"/>
          </a:p>
        </p:txBody>
      </p:sp>
      <p:sp>
        <p:nvSpPr>
          <p:cNvPr id="3" name="Text Placeholder 2"/>
          <p:cNvSpPr>
            <a:spLocks noGrp="1"/>
          </p:cNvSpPr>
          <p:nvPr>
            <p:ph type="body" idx="1"/>
          </p:nvPr>
        </p:nvSpPr>
        <p:spPr>
          <a:xfrm>
            <a:off x="1497331" y="20224453"/>
            <a:ext cx="18928080" cy="6610894"/>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17845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08760" y="8045005"/>
            <a:ext cx="9326880" cy="191750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1109960" y="8045005"/>
            <a:ext cx="9326880" cy="191750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221386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511618" y="1609008"/>
            <a:ext cx="18928080" cy="584137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511621" y="7408403"/>
            <a:ext cx="9284016" cy="3630744"/>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zh-CN" altLang="en-US"/>
              <a:t>编辑母版文本样式</a:t>
            </a:r>
          </a:p>
        </p:txBody>
      </p:sp>
      <p:sp>
        <p:nvSpPr>
          <p:cNvPr id="4" name="Content Placeholder 3"/>
          <p:cNvSpPr>
            <a:spLocks noGrp="1"/>
          </p:cNvSpPr>
          <p:nvPr>
            <p:ph sz="half" idx="2"/>
          </p:nvPr>
        </p:nvSpPr>
        <p:spPr>
          <a:xfrm>
            <a:off x="1511621" y="11039147"/>
            <a:ext cx="9284016" cy="162369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1109961" y="7408403"/>
            <a:ext cx="9329738" cy="3630744"/>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zh-CN" altLang="en-US"/>
              <a:t>编辑母版文本样式</a:t>
            </a:r>
          </a:p>
        </p:txBody>
      </p:sp>
      <p:sp>
        <p:nvSpPr>
          <p:cNvPr id="6" name="Content Placeholder 5"/>
          <p:cNvSpPr>
            <a:spLocks noGrp="1"/>
          </p:cNvSpPr>
          <p:nvPr>
            <p:ph sz="quarter" idx="4"/>
          </p:nvPr>
        </p:nvSpPr>
        <p:spPr>
          <a:xfrm>
            <a:off x="11109961" y="11039147"/>
            <a:ext cx="9329738" cy="162369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72854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26417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954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511619" y="2014749"/>
            <a:ext cx="7078027" cy="7051622"/>
          </a:xfrm>
        </p:spPr>
        <p:txBody>
          <a:bodyPr anchor="b"/>
          <a:lstStyle>
            <a:lvl1pPr>
              <a:defRPr sz="7680"/>
            </a:lvl1pPr>
          </a:lstStyle>
          <a:p>
            <a:r>
              <a:rPr lang="zh-CN" altLang="en-US"/>
              <a:t>单击此处编辑母版标题样式</a:t>
            </a:r>
            <a:endParaRPr lang="en-US" dirty="0"/>
          </a:p>
        </p:txBody>
      </p:sp>
      <p:sp>
        <p:nvSpPr>
          <p:cNvPr id="3" name="Content Placeholder 2"/>
          <p:cNvSpPr>
            <a:spLocks noGrp="1"/>
          </p:cNvSpPr>
          <p:nvPr>
            <p:ph idx="1"/>
          </p:nvPr>
        </p:nvSpPr>
        <p:spPr>
          <a:xfrm>
            <a:off x="9329738" y="4351305"/>
            <a:ext cx="11109960" cy="21476667"/>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511619" y="9066371"/>
            <a:ext cx="7078027" cy="16796575"/>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zh-CN" altLang="en-US"/>
              <a:t>编辑母版文本样式</a:t>
            </a:r>
          </a:p>
        </p:txBody>
      </p:sp>
      <p:sp>
        <p:nvSpPr>
          <p:cNvPr id="5" name="Date Placeholder 4"/>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2116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511619" y="2014749"/>
            <a:ext cx="7078027" cy="7051622"/>
          </a:xfrm>
        </p:spPr>
        <p:txBody>
          <a:bodyPr anchor="b"/>
          <a:lstStyle>
            <a:lvl1pPr>
              <a:defRPr sz="76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329738" y="4351305"/>
            <a:ext cx="11109960" cy="21476667"/>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zh-CN" altLang="en-US"/>
              <a:t>单击图标添加图片</a:t>
            </a:r>
            <a:endParaRPr lang="en-US" dirty="0"/>
          </a:p>
        </p:txBody>
      </p:sp>
      <p:sp>
        <p:nvSpPr>
          <p:cNvPr id="4" name="Text Placeholder 3"/>
          <p:cNvSpPr>
            <a:spLocks noGrp="1"/>
          </p:cNvSpPr>
          <p:nvPr>
            <p:ph type="body" sz="half" idx="2"/>
          </p:nvPr>
        </p:nvSpPr>
        <p:spPr>
          <a:xfrm>
            <a:off x="1511619" y="9066371"/>
            <a:ext cx="7078027" cy="16796575"/>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zh-CN" altLang="en-US"/>
              <a:t>编辑母版文本样式</a:t>
            </a:r>
          </a:p>
        </p:txBody>
      </p:sp>
      <p:sp>
        <p:nvSpPr>
          <p:cNvPr id="5" name="Date Placeholder 4"/>
          <p:cNvSpPr>
            <a:spLocks noGrp="1"/>
          </p:cNvSpPr>
          <p:nvPr>
            <p:ph type="dt" sz="half" idx="10"/>
          </p:nvPr>
        </p:nvSpPr>
        <p:spPr/>
        <p:txBody>
          <a:bodyPr/>
          <a:lstStyle/>
          <a:p>
            <a:fld id="{6688EA0E-D3C6-45E9-B6C8-FF2538BC89BD}" type="datetimeFigureOut">
              <a:rPr lang="zh-CN" altLang="en-US" smtClean="0"/>
              <a:t>2023/3/15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04634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609008"/>
            <a:ext cx="18928080" cy="584137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508760" y="8045005"/>
            <a:ext cx="18928080" cy="1917509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508760" y="28010617"/>
            <a:ext cx="4937760" cy="1609001"/>
          </a:xfrm>
          <a:prstGeom prst="rect">
            <a:avLst/>
          </a:prstGeom>
        </p:spPr>
        <p:txBody>
          <a:bodyPr vert="horz" lIns="91440" tIns="45720" rIns="91440" bIns="45720" rtlCol="0" anchor="ctr"/>
          <a:lstStyle>
            <a:lvl1pPr algn="l">
              <a:defRPr sz="2880">
                <a:solidFill>
                  <a:schemeClr val="tx1">
                    <a:tint val="75000"/>
                  </a:schemeClr>
                </a:solidFill>
              </a:defRPr>
            </a:lvl1pPr>
          </a:lstStyle>
          <a:p>
            <a:fld id="{6688EA0E-D3C6-45E9-B6C8-FF2538BC89BD}" type="datetimeFigureOut">
              <a:rPr lang="zh-CN" altLang="en-US" smtClean="0"/>
              <a:t>2023/3/15</a:t>
            </a:fld>
            <a:endParaRPr lang="zh-CN" altLang="en-US"/>
          </a:p>
        </p:txBody>
      </p:sp>
      <p:sp>
        <p:nvSpPr>
          <p:cNvPr id="5" name="Footer Placeholder 4"/>
          <p:cNvSpPr>
            <a:spLocks noGrp="1"/>
          </p:cNvSpPr>
          <p:nvPr>
            <p:ph type="ftr" sz="quarter" idx="3"/>
          </p:nvPr>
        </p:nvSpPr>
        <p:spPr>
          <a:xfrm>
            <a:off x="7269480" y="28010617"/>
            <a:ext cx="7406640" cy="1609001"/>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5499080" y="28010617"/>
            <a:ext cx="4937760" cy="1609001"/>
          </a:xfrm>
          <a:prstGeom prst="rect">
            <a:avLst/>
          </a:prstGeom>
        </p:spPr>
        <p:txBody>
          <a:bodyPr vert="horz" lIns="91440" tIns="45720" rIns="91440" bIns="45720" rtlCol="0" anchor="ctr"/>
          <a:lstStyle>
            <a:lvl1pPr algn="r">
              <a:defRPr sz="2880">
                <a:solidFill>
                  <a:schemeClr val="tx1">
                    <a:tint val="75000"/>
                  </a:schemeClr>
                </a:solidFill>
              </a:defRPr>
            </a:lvl1pPr>
          </a:lstStyle>
          <a:p>
            <a:fld id="{11C31BE3-39B9-4807-8DA0-1A9E65009D83}" type="slidenum">
              <a:rPr lang="zh-CN" altLang="en-US" smtClean="0"/>
              <a:t>‹#›</a:t>
            </a:fld>
            <a:endParaRPr lang="zh-CN" altLang="en-US"/>
          </a:p>
        </p:txBody>
      </p:sp>
    </p:spTree>
    <p:extLst>
      <p:ext uri="{BB962C8B-B14F-4D97-AF65-F5344CB8AC3E}">
        <p14:creationId xmlns:p14="http://schemas.microsoft.com/office/powerpoint/2010/main" val="166110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61282DED-D318-4475-BE9A-C7C5795874AF}"/>
              </a:ext>
            </a:extLst>
          </p:cNvPr>
          <p:cNvSpPr txBox="1">
            <a:spLocks/>
          </p:cNvSpPr>
          <p:nvPr/>
        </p:nvSpPr>
        <p:spPr bwMode="auto">
          <a:xfrm>
            <a:off x="856800" y="575565"/>
            <a:ext cx="20232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noAutofit/>
          </a:bodyPr>
          <a:lstStyle>
            <a:lvl1pPr algn="ctr" defTabSz="1471613"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a:lstStyle>
          <a:p>
            <a:pPr>
              <a:lnSpc>
                <a:spcPct val="110000"/>
              </a:lnSpc>
            </a:pPr>
            <a:r>
              <a:rPr lang="en-US" altLang="en-US" sz="5400" b="1" dirty="0">
                <a:solidFill>
                  <a:schemeClr val="bg1"/>
                </a:solidFill>
                <a:latin typeface="Techna Sans" panose="02000000000000000000" pitchFamily="2" charset="77"/>
                <a:cs typeface="Arial" panose="020B0604020202020204" pitchFamily="34" charset="0"/>
              </a:rPr>
              <a:t>Your Title Here  </a:t>
            </a:r>
          </a:p>
          <a:p>
            <a:pPr>
              <a:lnSpc>
                <a:spcPct val="110000"/>
              </a:lnSpc>
            </a:pPr>
            <a:r>
              <a:rPr lang="en-US" altLang="en-US" sz="4499" dirty="0">
                <a:solidFill>
                  <a:schemeClr val="bg1"/>
                </a:solidFill>
                <a:latin typeface="Techna Sans" panose="02000000000000000000" pitchFamily="2" charset="77"/>
                <a:cs typeface="Arial" panose="020B0604020202020204" pitchFamily="34" charset="0"/>
              </a:rPr>
              <a:t>authors and affiliation</a:t>
            </a:r>
            <a:endParaRPr lang="en-US" altLang="en-US" sz="5400" dirty="0">
              <a:solidFill>
                <a:schemeClr val="bg1"/>
              </a:solidFill>
              <a:latin typeface="Techna Sans" panose="02000000000000000000" pitchFamily="2" charset="77"/>
              <a:cs typeface="Arial" panose="020B0604020202020204" pitchFamily="34" charset="0"/>
            </a:endParaRPr>
          </a:p>
        </p:txBody>
      </p:sp>
      <p:sp>
        <p:nvSpPr>
          <p:cNvPr id="9" name="Content Placeholder 14">
            <a:extLst>
              <a:ext uri="{FF2B5EF4-FFF2-40B4-BE49-F238E27FC236}">
                <a16:creationId xmlns:a16="http://schemas.microsoft.com/office/drawing/2014/main" id="{406596B9-29F9-49C5-9BFA-B8D34908D29F}"/>
              </a:ext>
            </a:extLst>
          </p:cNvPr>
          <p:cNvSpPr txBox="1">
            <a:spLocks/>
          </p:cNvSpPr>
          <p:nvPr/>
        </p:nvSpPr>
        <p:spPr bwMode="auto">
          <a:xfrm>
            <a:off x="569006" y="3811116"/>
            <a:ext cx="10186080" cy="17014043"/>
          </a:xfrm>
          <a:prstGeom prst="roundRect">
            <a:avLst>
              <a:gd name="adj" fmla="val 5446"/>
            </a:avLst>
          </a:prstGeom>
          <a:solidFill>
            <a:schemeClr val="accent3">
              <a:lumMod val="20000"/>
              <a:lumOff val="80000"/>
            </a:schemeClr>
          </a:solidFill>
          <a:ln>
            <a:noFill/>
          </a:ln>
          <a:effectLst/>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099" indent="-565099" algn="just" defTabSz="2033402" eaLnBrk="1" hangingPunct="1">
              <a:lnSpc>
                <a:spcPct val="200000"/>
              </a:lnSpc>
              <a:defRPr/>
            </a:pPr>
            <a:r>
              <a:rPr lang="en-US" altLang="en-US" sz="4000" b="1" dirty="0">
                <a:solidFill>
                  <a:srgbClr val="100146"/>
                </a:solidFill>
                <a:effectLst>
                  <a:outerShdw blurRad="38100" dist="38100" dir="2700000" algn="tl">
                    <a:srgbClr val="C0C0C0"/>
                  </a:outerShdw>
                </a:effectLst>
                <a:latin typeface="Techna Sans" panose="02000000000000000000" pitchFamily="2" charset="77"/>
                <a:cs typeface="Arial" panose="020B0604020202020204" pitchFamily="34" charset="0"/>
              </a:rPr>
              <a:t>Section 1 (sizes):</a:t>
            </a:r>
          </a:p>
          <a:p>
            <a:pPr marL="565099" lvl="1" indent="-565099" algn="just" defTabSz="2033402" eaLnBrk="1" hangingPunct="1">
              <a:buFont typeface="Arial" panose="020B0604020202020204" pitchFamily="34" charset="0"/>
              <a:buChar char="•"/>
              <a:defRPr/>
            </a:pPr>
            <a:endParaRPr lang="en-US" altLang="ja-JP" sz="3199" dirty="0">
              <a:solidFill>
                <a:srgbClr val="000000"/>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ja-JP" sz="3199" dirty="0">
                <a:solidFill>
                  <a:schemeClr val="tx1">
                    <a:lumMod val="75000"/>
                    <a:lumOff val="25000"/>
                  </a:schemeClr>
                </a:solidFill>
                <a:latin typeface="Techna Sans" panose="02000000000000000000" pitchFamily="2" charset="77"/>
                <a:cs typeface="Arial" panose="020B0604020202020204" pitchFamily="34" charset="0"/>
              </a:rPr>
              <a:t>CVM 202</a:t>
            </a:r>
            <a:r>
              <a:rPr lang="en-US" altLang="zh-CN" sz="3199" dirty="0">
                <a:solidFill>
                  <a:schemeClr val="tx1">
                    <a:lumMod val="75000"/>
                    <a:lumOff val="25000"/>
                  </a:schemeClr>
                </a:solidFill>
                <a:latin typeface="Techna Sans" panose="02000000000000000000" pitchFamily="2" charset="77"/>
                <a:cs typeface="Arial" panose="020B0604020202020204" pitchFamily="34" charset="0"/>
              </a:rPr>
              <a:t>3</a:t>
            </a:r>
            <a:r>
              <a:rPr lang="en-US" altLang="ja-JP" sz="3199" dirty="0">
                <a:solidFill>
                  <a:schemeClr val="tx1">
                    <a:lumMod val="75000"/>
                    <a:lumOff val="25000"/>
                  </a:schemeClr>
                </a:solidFill>
                <a:latin typeface="Techna Sans" panose="02000000000000000000" pitchFamily="2" charset="77"/>
                <a:cs typeface="Arial" panose="020B0604020202020204" pitchFamily="34" charset="0"/>
              </a:rPr>
              <a:t> provides the physical poster template in case you would like to print it later for other purposes within your institution. </a:t>
            </a:r>
          </a:p>
          <a:p>
            <a:pPr marL="973050" lvl="3" indent="-565099" algn="just" defTabSz="2033402" eaLnBrk="1" hangingPunct="1">
              <a:buFont typeface="Arial" panose="020B0604020202020204" pitchFamily="34" charset="0"/>
              <a:buChar char="•"/>
              <a:defRPr/>
            </a:pPr>
            <a:endParaRPr lang="en-US" altLang="en-US" sz="2600"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Ideally you want to keep it very readable: this is not your paper, it i</a:t>
            </a:r>
            <a:r>
              <a:rPr lang="en-US" altLang="ja-JP" sz="3199" dirty="0">
                <a:solidFill>
                  <a:schemeClr val="tx1">
                    <a:lumMod val="75000"/>
                    <a:lumOff val="25000"/>
                  </a:schemeClr>
                </a:solidFill>
                <a:latin typeface="Techna Sans" panose="02000000000000000000" pitchFamily="2" charset="77"/>
                <a:cs typeface="Arial" panose="020B0604020202020204" pitchFamily="34" charset="0"/>
              </a:rPr>
              <a:t>s a poster. 32pt here is good for most text:</a:t>
            </a:r>
          </a:p>
          <a:p>
            <a:pPr marL="1187341" lvl="2" indent="-474619" algn="just" defTabSz="2033402" eaLnBrk="1" hangingPunct="1">
              <a:defRPr/>
            </a:pPr>
            <a:r>
              <a:rPr lang="en-US" altLang="en-US" sz="2800" dirty="0">
                <a:solidFill>
                  <a:schemeClr val="tx1">
                    <a:lumMod val="75000"/>
                    <a:lumOff val="25000"/>
                  </a:schemeClr>
                </a:solidFill>
                <a:latin typeface="Techna Sans" panose="02000000000000000000" pitchFamily="2" charset="77"/>
                <a:cs typeface="Arial" panose="020B0604020202020204" pitchFamily="34" charset="0"/>
              </a:rPr>
              <a:t>Sub-bullets are 28 here</a:t>
            </a:r>
          </a:p>
          <a:p>
            <a:pPr marL="1219724" lvl="4" indent="-565099" algn="just" defTabSz="2033402" eaLnBrk="1" hangingPunct="1">
              <a:buFont typeface="Arial" panose="020B0604020202020204" pitchFamily="34" charset="0"/>
              <a:buChar char="•"/>
              <a:defRPr/>
            </a:pPr>
            <a:r>
              <a:rPr lang="en-US" altLang="en-US" sz="2400" dirty="0">
                <a:solidFill>
                  <a:schemeClr val="tx1">
                    <a:lumMod val="75000"/>
                    <a:lumOff val="25000"/>
                  </a:schemeClr>
                </a:solidFill>
                <a:latin typeface="Techna Sans" panose="02000000000000000000" pitchFamily="2" charset="77"/>
                <a:cs typeface="Arial" panose="020B0604020202020204" pitchFamily="34" charset="0"/>
              </a:rPr>
              <a:t>Don</a:t>
            </a:r>
            <a:r>
              <a:rPr lang="ja-JP" altLang="en-US" sz="2400" dirty="0">
                <a:solidFill>
                  <a:schemeClr val="tx1">
                    <a:lumMod val="75000"/>
                    <a:lumOff val="25000"/>
                  </a:schemeClr>
                </a:solidFill>
                <a:latin typeface="Techna Sans" panose="02000000000000000000" pitchFamily="2" charset="77"/>
                <a:cs typeface="Arial" panose="020B0604020202020204" pitchFamily="34" charset="0"/>
              </a:rPr>
              <a:t>’</a:t>
            </a:r>
            <a:r>
              <a:rPr lang="en-US" altLang="ja-JP" sz="2400" dirty="0">
                <a:solidFill>
                  <a:schemeClr val="tx1">
                    <a:lumMod val="75000"/>
                    <a:lumOff val="25000"/>
                  </a:schemeClr>
                </a:solidFill>
                <a:latin typeface="Techna Sans" panose="02000000000000000000" pitchFamily="2" charset="77"/>
                <a:cs typeface="Arial" panose="020B0604020202020204" pitchFamily="34" charset="0"/>
              </a:rPr>
              <a:t>t use smaller than 24pt in this template </a:t>
            </a:r>
          </a:p>
          <a:p>
            <a:pPr marL="1219724" lvl="4" indent="-565099" algn="just" defTabSz="2033402" eaLnBrk="1" hangingPunct="1">
              <a:buFont typeface="Arial" panose="020B0604020202020204" pitchFamily="34" charset="0"/>
              <a:buChar char="•"/>
              <a:defRPr/>
            </a:pPr>
            <a:r>
              <a:rPr lang="en-US" altLang="en-US" sz="2400" dirty="0">
                <a:solidFill>
                  <a:schemeClr val="tx1">
                    <a:lumMod val="75000"/>
                    <a:lumOff val="25000"/>
                  </a:schemeClr>
                </a:solidFill>
                <a:latin typeface="Techna Sans" panose="02000000000000000000" pitchFamily="2" charset="77"/>
                <a:cs typeface="Arial" panose="020B0604020202020204" pitchFamily="34" charset="0"/>
              </a:rPr>
              <a:t>Insert plenty of graphics and any math you need</a:t>
            </a:r>
          </a:p>
          <a:p>
            <a:pPr marL="973050" lvl="3" indent="-565099" algn="just" defTabSz="2033402" eaLnBrk="1" hangingPunct="1">
              <a:buFont typeface="Arial" panose="020B0604020202020204" pitchFamily="34" charset="0"/>
              <a:buChar char="•"/>
              <a:defRPr/>
            </a:pPr>
            <a:endParaRPr lang="en-US" altLang="en-US" sz="1900"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When inserting graphics or equations, keep the resolution high. If you can see blocking artifacts at 400% magnification in PowerPoint, consider finding better graphics. </a:t>
            </a:r>
          </a:p>
          <a:p>
            <a:pPr marL="973050" lvl="3" indent="-565099" algn="just" defTabSz="2033402" eaLnBrk="1" hangingPunct="1">
              <a:buFont typeface="Arial" panose="020B0604020202020204" pitchFamily="34" charset="0"/>
              <a:buChar char="•"/>
              <a:defRPr/>
            </a:pPr>
            <a:endParaRPr lang="en-US" altLang="en-US" sz="2600"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Leave enough margin for pushpin and remember many big plotters cannot get within .5’’</a:t>
            </a:r>
            <a:r>
              <a:rPr lang="en-US" altLang="ja-JP" sz="3199" dirty="0">
                <a:solidFill>
                  <a:schemeClr val="tx1">
                    <a:lumMod val="75000"/>
                    <a:lumOff val="25000"/>
                  </a:schemeClr>
                </a:solidFill>
                <a:latin typeface="Techna Sans" panose="02000000000000000000" pitchFamily="2" charset="77"/>
                <a:cs typeface="Arial" panose="020B0604020202020204" pitchFamily="34" charset="0"/>
              </a:rPr>
              <a:t> of the actual paper edge. </a:t>
            </a:r>
          </a:p>
          <a:p>
            <a:pPr marL="973050" lvl="3" indent="-565099" algn="just" defTabSz="2033402" eaLnBrk="1" hangingPunct="1">
              <a:buFont typeface="Arial" panose="020B0604020202020204" pitchFamily="34" charset="0"/>
              <a:buChar char="•"/>
              <a:defRPr/>
            </a:pPr>
            <a:endParaRPr lang="en-US" altLang="en-US" sz="2600"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You are free to use colored backgrounds and such but they generally reduce readability. </a:t>
            </a:r>
          </a:p>
          <a:p>
            <a:pPr marL="973050" lvl="3" indent="-565099" algn="just" defTabSz="2033402" eaLnBrk="1" hangingPunct="1">
              <a:buFont typeface="Arial" panose="020B0604020202020204" pitchFamily="34" charset="0"/>
              <a:buChar char="•"/>
              <a:defRPr/>
            </a:pPr>
            <a:endParaRPr lang="en-US" altLang="en-US" sz="2600"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You are free to use what ever fonts you like.</a:t>
            </a:r>
          </a:p>
          <a:p>
            <a:pPr marL="1187341" lvl="2" indent="-474619" algn="just" defTabSz="2033402" eaLnBrk="1" hangingPunct="1">
              <a:defRPr/>
            </a:pPr>
            <a:r>
              <a:rPr lang="en-US" altLang="en-US" sz="2800" dirty="0">
                <a:solidFill>
                  <a:schemeClr val="tx1">
                    <a:lumMod val="75000"/>
                    <a:lumOff val="25000"/>
                  </a:schemeClr>
                </a:solidFill>
                <a:latin typeface="Techna Sans" panose="02000000000000000000" pitchFamily="2" charset="77"/>
                <a:cs typeface="Arial" panose="020B0604020202020204" pitchFamily="34" charset="0"/>
              </a:rPr>
              <a:t>San Serif fonts like Arial are more readable from a distance, </a:t>
            </a:r>
          </a:p>
          <a:p>
            <a:pPr marL="1187341" lvl="2" indent="-474619" algn="just" defTabSz="2033402" eaLnBrk="1" hangingPunct="1">
              <a:defRPr/>
            </a:pPr>
            <a:r>
              <a:rPr lang="en-US" altLang="en-US" sz="2800" dirty="0">
                <a:solidFill>
                  <a:schemeClr val="tx1">
                    <a:lumMod val="75000"/>
                    <a:lumOff val="25000"/>
                  </a:schemeClr>
                </a:solidFill>
                <a:latin typeface="Techna Sans" panose="02000000000000000000" pitchFamily="2" charset="77"/>
                <a:cs typeface="Arial" panose="020B0604020202020204" pitchFamily="34" charset="0"/>
              </a:rPr>
              <a:t>Serif fonts like times may look more consistent with your mathematics</a:t>
            </a:r>
          </a:p>
        </p:txBody>
      </p:sp>
      <p:sp>
        <p:nvSpPr>
          <p:cNvPr id="10" name="Content Placeholder 15">
            <a:extLst>
              <a:ext uri="{FF2B5EF4-FFF2-40B4-BE49-F238E27FC236}">
                <a16:creationId xmlns:a16="http://schemas.microsoft.com/office/drawing/2014/main" id="{ABB0BB22-34C9-4EA5-8798-E222C860450E}"/>
              </a:ext>
            </a:extLst>
          </p:cNvPr>
          <p:cNvSpPr txBox="1">
            <a:spLocks/>
          </p:cNvSpPr>
          <p:nvPr/>
        </p:nvSpPr>
        <p:spPr bwMode="auto">
          <a:xfrm>
            <a:off x="11190516" y="3811117"/>
            <a:ext cx="10188000" cy="17014042"/>
          </a:xfrm>
          <a:prstGeom prst="roundRect">
            <a:avLst>
              <a:gd name="adj" fmla="val 4807"/>
            </a:avLst>
          </a:prstGeom>
          <a:solidFill>
            <a:schemeClr val="accent3">
              <a:lumMod val="20000"/>
              <a:lumOff val="80000"/>
            </a:schemeClr>
          </a:solidFill>
          <a:ln>
            <a:noFill/>
          </a:ln>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099" indent="-565099" algn="just" defTabSz="2033402" eaLnBrk="1" hangingPunct="1">
              <a:lnSpc>
                <a:spcPct val="200000"/>
              </a:lnSpc>
              <a:defRPr/>
            </a:pPr>
            <a:r>
              <a:rPr lang="en-US" altLang="en-US" sz="4000" b="1" dirty="0">
                <a:solidFill>
                  <a:srgbClr val="100146"/>
                </a:solidFill>
                <a:effectLst>
                  <a:outerShdw blurRad="38100" dist="38100" dir="2700000" algn="tl">
                    <a:srgbClr val="C0C0C0"/>
                  </a:outerShdw>
                </a:effectLst>
                <a:latin typeface="Techna Sans" panose="02000000000000000000" pitchFamily="2" charset="77"/>
                <a:cs typeface="Arial" panose="020B0604020202020204" pitchFamily="34" charset="0"/>
              </a:rPr>
              <a:t>Section 2 (layout):</a:t>
            </a:r>
          </a:p>
          <a:p>
            <a:pPr marL="565099" indent="-565099" algn="just" defTabSz="2033402" eaLnBrk="1" hangingPunct="1">
              <a:defRPr/>
            </a:pPr>
            <a:endParaRPr lang="en-US" altLang="en-US" sz="4000" b="1" dirty="0">
              <a:solidFill>
                <a:srgbClr val="0000FF"/>
              </a:solidFill>
              <a:effectLst>
                <a:outerShdw blurRad="38100" dist="38100" dir="2700000" algn="tl">
                  <a:srgbClr val="C0C0C0"/>
                </a:outerShdw>
              </a:effectLst>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The poster should use photos, figures, and tables to tell the story of the study. For clarity, present the information in a sequence that is easy to follow. </a:t>
            </a:r>
          </a:p>
          <a:p>
            <a:pPr marL="565099" lvl="1" indent="-565099" algn="just" defTabSz="2033402" eaLnBrk="1" hangingPunct="1">
              <a:buFont typeface="Wingdings" panose="05000000000000000000" pitchFamily="2" charset="2"/>
              <a:buChar char="Ø"/>
              <a:defRPr/>
            </a:pPr>
            <a:endParaRPr lang="en-US" altLang="en-US" sz="3199"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5099" indent="-565099" algn="just" defTabSz="2033402">
              <a:defRPr/>
            </a:pPr>
            <a:endParaRPr lang="en-US" altLang="en-US" dirty="0">
              <a:latin typeface="Techna Sans" panose="02000000000000000000" pitchFamily="2" charset="77"/>
              <a:cs typeface="Arial" panose="020B0604020202020204" pitchFamily="34" charset="0"/>
            </a:endParaRPr>
          </a:p>
        </p:txBody>
      </p:sp>
      <p:sp>
        <p:nvSpPr>
          <p:cNvPr id="12" name="Content Placeholder 16">
            <a:extLst>
              <a:ext uri="{FF2B5EF4-FFF2-40B4-BE49-F238E27FC236}">
                <a16:creationId xmlns:a16="http://schemas.microsoft.com/office/drawing/2014/main" id="{55FF9BC8-98D6-4DDD-8DD8-CF5E407FA723}"/>
              </a:ext>
            </a:extLst>
          </p:cNvPr>
          <p:cNvSpPr txBox="1">
            <a:spLocks/>
          </p:cNvSpPr>
          <p:nvPr/>
        </p:nvSpPr>
        <p:spPr bwMode="auto">
          <a:xfrm>
            <a:off x="569006" y="21265115"/>
            <a:ext cx="10188000" cy="8373768"/>
          </a:xfrm>
          <a:prstGeom prst="roundRect">
            <a:avLst>
              <a:gd name="adj" fmla="val 6527"/>
            </a:avLst>
          </a:prstGeom>
          <a:solidFill>
            <a:schemeClr val="accent3">
              <a:lumMod val="20000"/>
              <a:lumOff val="80000"/>
            </a:schemeClr>
          </a:solidFill>
          <a:ln>
            <a:noFill/>
          </a:ln>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099" indent="-565099" algn="just" defTabSz="2033402" eaLnBrk="1" hangingPunct="1">
              <a:lnSpc>
                <a:spcPct val="200000"/>
              </a:lnSpc>
              <a:defRPr/>
            </a:pPr>
            <a:r>
              <a:rPr lang="en-US" altLang="en-US" sz="4000" b="1" dirty="0">
                <a:solidFill>
                  <a:srgbClr val="100146"/>
                </a:solidFill>
                <a:effectLst>
                  <a:outerShdw blurRad="38100" dist="38100" dir="2700000" algn="tl">
                    <a:srgbClr val="C0C0C0"/>
                  </a:outerShdw>
                </a:effectLst>
                <a:latin typeface="Techna Sans" panose="02000000000000000000" pitchFamily="2" charset="77"/>
                <a:cs typeface="Arial" panose="020B0604020202020204" pitchFamily="34" charset="0"/>
              </a:rPr>
              <a:t>Section 3:</a:t>
            </a:r>
          </a:p>
          <a:p>
            <a:pPr marL="216000" indent="-565099" algn="just" defTabSz="2033402" eaLnBrk="1" hangingPunct="1">
              <a:lnSpc>
                <a:spcPct val="60000"/>
              </a:lnSpc>
              <a:defRPr/>
            </a:pPr>
            <a:endParaRPr lang="en-US" altLang="en-US" sz="3199" dirty="0">
              <a:solidFill>
                <a:srgbClr val="100146"/>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Include more figures than are in the paper so you can talk to them.  Include things that are not in the paper and then encourage them to read the paper. Don’</a:t>
            </a:r>
            <a:r>
              <a:rPr lang="en-US" altLang="ja-JP" sz="3199" dirty="0">
                <a:solidFill>
                  <a:schemeClr val="tx1">
                    <a:lumMod val="75000"/>
                    <a:lumOff val="25000"/>
                  </a:schemeClr>
                </a:solidFill>
                <a:latin typeface="Techna Sans" panose="02000000000000000000" pitchFamily="2" charset="77"/>
                <a:cs typeface="Arial" panose="020B0604020202020204" pitchFamily="34" charset="0"/>
              </a:rPr>
              <a:t>t try to just put all the paper here.   </a:t>
            </a:r>
          </a:p>
          <a:p>
            <a:pPr marL="565099" lvl="1" indent="-565099" algn="just" defTabSz="2033402" eaLnBrk="1" hangingPunct="1">
              <a:buNone/>
              <a:defRPr/>
            </a:pPr>
            <a:endParaRPr lang="en-US" altLang="en-US" sz="3199"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p:txBody>
      </p:sp>
      <p:sp>
        <p:nvSpPr>
          <p:cNvPr id="13" name="Content Placeholder 16">
            <a:extLst>
              <a:ext uri="{FF2B5EF4-FFF2-40B4-BE49-F238E27FC236}">
                <a16:creationId xmlns:a16="http://schemas.microsoft.com/office/drawing/2014/main" id="{561A2A89-3EA1-425D-A441-F523E8169666}"/>
              </a:ext>
            </a:extLst>
          </p:cNvPr>
          <p:cNvSpPr txBox="1">
            <a:spLocks/>
          </p:cNvSpPr>
          <p:nvPr/>
        </p:nvSpPr>
        <p:spPr bwMode="auto">
          <a:xfrm>
            <a:off x="11190516" y="21265116"/>
            <a:ext cx="10188000" cy="8373768"/>
          </a:xfrm>
          <a:prstGeom prst="roundRect">
            <a:avLst>
              <a:gd name="adj" fmla="val 5747"/>
            </a:avLst>
          </a:prstGeom>
          <a:solidFill>
            <a:schemeClr val="accent3">
              <a:lumMod val="20000"/>
              <a:lumOff val="80000"/>
            </a:schemeClr>
          </a:solidFill>
          <a:ln>
            <a:noFill/>
          </a:ln>
        </p:spPr>
        <p:txBody>
          <a:bodyPr vert="horz" wrap="square" lIns="294846" tIns="147423" rIns="294846" bIns="147423" numCol="1" anchor="t" anchorCtr="0" compatLnSpc="1">
            <a:prstTxWarp prst="textNoShape">
              <a:avLst/>
            </a:prstTxWarp>
            <a:normAutofit/>
          </a:bodyPr>
          <a:lstStyle>
            <a:lvl1pPr marL="410256" indent="-410256" algn="l" defTabSz="1471613" rtl="0" eaLnBrk="0" fontAlgn="base" hangingPunct="0">
              <a:spcBef>
                <a:spcPct val="20000"/>
              </a:spcBef>
              <a:spcAft>
                <a:spcPct val="0"/>
              </a:spcAft>
              <a:buFont typeface="Arial" panose="020B0604020202020204" pitchFamily="34" charset="0"/>
              <a:buNone/>
              <a:defRPr sz="2900" kern="1200">
                <a:solidFill>
                  <a:schemeClr val="tx1"/>
                </a:solidFill>
                <a:latin typeface="Arial"/>
                <a:ea typeface="MS PGothic" panose="020B0600070205080204" pitchFamily="34" charset="-128"/>
                <a:cs typeface="Arial"/>
              </a:defRPr>
            </a:lvl1pPr>
            <a:lvl2pPr marL="793247" indent="-655629" algn="l" defTabSz="1471613" rtl="0" eaLnBrk="0" fontAlgn="base" hangingPunct="0">
              <a:spcBef>
                <a:spcPct val="20000"/>
              </a:spcBef>
              <a:spcAft>
                <a:spcPct val="0"/>
              </a:spcAft>
              <a:buFont typeface="Wingdings" charset="2"/>
              <a:buChar char="Ø"/>
              <a:defRPr sz="2300" kern="1200">
                <a:solidFill>
                  <a:schemeClr val="tx1"/>
                </a:solidFill>
                <a:latin typeface="Arial"/>
                <a:ea typeface="MS PGothic" panose="020B0600070205080204" pitchFamily="34" charset="-128"/>
                <a:cs typeface="Arial"/>
              </a:defRPr>
            </a:lvl2pPr>
            <a:lvl3pPr marL="929565" indent="-546573" algn="l" defTabSz="1471613" rtl="0" eaLnBrk="0" fontAlgn="base" hangingPunct="0">
              <a:spcBef>
                <a:spcPct val="20000"/>
              </a:spcBef>
              <a:spcAft>
                <a:spcPct val="0"/>
              </a:spcAft>
              <a:buFont typeface="Arial" panose="020B0604020202020204" pitchFamily="34" charset="0"/>
              <a:buChar char="•"/>
              <a:defRPr sz="1900" kern="1200">
                <a:solidFill>
                  <a:schemeClr val="tx1"/>
                </a:solidFill>
                <a:latin typeface="Arial"/>
                <a:ea typeface="MS PGothic" panose="020B0600070205080204" pitchFamily="34" charset="-128"/>
                <a:cs typeface="Arial"/>
              </a:defRPr>
            </a:lvl3pPr>
            <a:lvl4pPr marL="1202201" indent="-655629" algn="l" defTabSz="1471613"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4pPr>
            <a:lvl5pPr marL="1448875" indent="-1448875" algn="l" defTabSz="14716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52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52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52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5200" kern="1200">
                <a:solidFill>
                  <a:schemeClr val="tx1"/>
                </a:solidFill>
                <a:latin typeface="+mn-lt"/>
                <a:ea typeface="+mn-ea"/>
                <a:cs typeface="+mn-cs"/>
              </a:defRPr>
            </a:lvl9pPr>
          </a:lstStyle>
          <a:p>
            <a:pPr marL="565099" indent="-565099" algn="just" defTabSz="2033402" eaLnBrk="1" hangingPunct="1">
              <a:lnSpc>
                <a:spcPct val="200000"/>
              </a:lnSpc>
              <a:defRPr/>
            </a:pPr>
            <a:r>
              <a:rPr lang="en-US" altLang="en-US" sz="4000" b="1" dirty="0">
                <a:solidFill>
                  <a:srgbClr val="100146"/>
                </a:solidFill>
                <a:effectLst>
                  <a:outerShdw blurRad="38100" dist="38100" dir="2700000" algn="tl">
                    <a:srgbClr val="C0C0C0"/>
                  </a:outerShdw>
                </a:effectLst>
                <a:latin typeface="Techna Sans" panose="02000000000000000000" pitchFamily="2" charset="77"/>
                <a:cs typeface="Arial" panose="020B0604020202020204" pitchFamily="34" charset="0"/>
              </a:rPr>
              <a:t>Summary/Conclusion</a:t>
            </a:r>
          </a:p>
          <a:p>
            <a:pPr marL="565099" indent="-565099" algn="just" defTabSz="2033402" eaLnBrk="1" hangingPunct="1">
              <a:lnSpc>
                <a:spcPct val="60000"/>
              </a:lnSpc>
              <a:defRPr/>
            </a:pPr>
            <a:endParaRPr lang="en-US" altLang="en-US" sz="4000" b="1" dirty="0">
              <a:solidFill>
                <a:srgbClr val="100146"/>
              </a:solidFill>
              <a:effectLst>
                <a:outerShdw blurRad="38100" dist="38100" dir="2700000" algn="tl">
                  <a:srgbClr val="C0C0C0"/>
                </a:outerShdw>
              </a:effectLst>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Summarize your contributions</a:t>
            </a:r>
          </a:p>
          <a:p>
            <a:pPr marL="565099" lvl="1" indent="-565099" algn="just" defTabSz="2033402" eaLnBrk="1" hangingPunct="1">
              <a:buFont typeface="Arial" panose="020B0604020202020204" pitchFamily="34" charset="0"/>
              <a:buChar char="•"/>
              <a:defRPr/>
            </a:pPr>
            <a:endParaRPr lang="en-US" altLang="en-US" sz="3199"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Summarize your results (if applicable)</a:t>
            </a:r>
          </a:p>
          <a:p>
            <a:pPr marL="565099" lvl="1" indent="-565099" algn="just" defTabSz="2033402" eaLnBrk="1" hangingPunct="1">
              <a:buFont typeface="Arial" panose="020B0604020202020204" pitchFamily="34" charset="0"/>
              <a:buChar char="•"/>
              <a:defRPr/>
            </a:pPr>
            <a:endParaRPr lang="en-US" altLang="en-US" sz="3199"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Acknowledgement also goes here</a:t>
            </a:r>
          </a:p>
          <a:p>
            <a:pPr marL="565099" lvl="1" indent="-565099" algn="just" defTabSz="2033402" eaLnBrk="1" hangingPunct="1">
              <a:buFont typeface="Arial" panose="020B0604020202020204" pitchFamily="34" charset="0"/>
              <a:buChar char="•"/>
              <a:defRPr/>
            </a:pPr>
            <a:endParaRPr lang="en-US" altLang="en-US" sz="3199" dirty="0">
              <a:solidFill>
                <a:schemeClr val="tx1">
                  <a:lumMod val="75000"/>
                  <a:lumOff val="25000"/>
                </a:schemeClr>
              </a:solidFill>
              <a:latin typeface="Techna Sans" panose="02000000000000000000" pitchFamily="2" charset="77"/>
              <a:cs typeface="Arial" panose="020B0604020202020204" pitchFamily="34" charset="0"/>
            </a:endParaRPr>
          </a:p>
          <a:p>
            <a:pPr marL="565099" lvl="1" indent="-565099" algn="just" defTabSz="2033402" eaLnBrk="1" hangingPunct="1">
              <a:buFont typeface="Arial" panose="020B0604020202020204" pitchFamily="34" charset="0"/>
              <a:buChar char="•"/>
              <a:defRPr/>
            </a:pPr>
            <a:r>
              <a:rPr lang="en-US" altLang="en-US" sz="3199" dirty="0">
                <a:solidFill>
                  <a:schemeClr val="tx1">
                    <a:lumMod val="75000"/>
                    <a:lumOff val="25000"/>
                  </a:schemeClr>
                </a:solidFill>
                <a:latin typeface="Techna Sans" panose="02000000000000000000" pitchFamily="2" charset="77"/>
                <a:cs typeface="Arial" panose="020B0604020202020204" pitchFamily="34" charset="0"/>
              </a:rPr>
              <a:t>You an add in links to additional videos, code, or project website (or QR code)</a:t>
            </a:r>
          </a:p>
        </p:txBody>
      </p:sp>
      <p:grpSp>
        <p:nvGrpSpPr>
          <p:cNvPr id="16" name="Group 15">
            <a:extLst>
              <a:ext uri="{FF2B5EF4-FFF2-40B4-BE49-F238E27FC236}">
                <a16:creationId xmlns:a16="http://schemas.microsoft.com/office/drawing/2014/main" id="{9C07E265-EDFC-B72B-7147-A0FB0D580980}"/>
              </a:ext>
            </a:extLst>
          </p:cNvPr>
          <p:cNvGrpSpPr/>
          <p:nvPr/>
        </p:nvGrpSpPr>
        <p:grpSpPr>
          <a:xfrm>
            <a:off x="11647194" y="12723968"/>
            <a:ext cx="9274641" cy="6550150"/>
            <a:chOff x="1198454" y="13556006"/>
            <a:chExt cx="9274641" cy="6550150"/>
          </a:xfrm>
        </p:grpSpPr>
        <p:pic>
          <p:nvPicPr>
            <p:cNvPr id="5" name="Picture 4">
              <a:extLst>
                <a:ext uri="{FF2B5EF4-FFF2-40B4-BE49-F238E27FC236}">
                  <a16:creationId xmlns:a16="http://schemas.microsoft.com/office/drawing/2014/main" id="{0A1D774F-8890-CE52-4461-3ABD53D6D87A}"/>
                </a:ext>
              </a:extLst>
            </p:cNvPr>
            <p:cNvPicPr>
              <a:picLocks noChangeAspect="1"/>
            </p:cNvPicPr>
            <p:nvPr/>
          </p:nvPicPr>
          <p:blipFill>
            <a:blip r:embed="rId2">
              <a:extLst>
                <a:ext uri="{28A0092B-C50C-407E-A947-70E740481C1C}">
                  <a14:useLocalDpi xmlns:a14="http://schemas.microsoft.com/office/drawing/2010/main" val="0"/>
                </a:ext>
              </a:extLst>
            </a:blip>
            <a:srcRect l="2801" r="2801"/>
            <a:stretch/>
          </p:blipFill>
          <p:spPr>
            <a:xfrm rot="5400000">
              <a:off x="2560700" y="12193760"/>
              <a:ext cx="6550150" cy="9274641"/>
            </a:xfrm>
            <a:prstGeom prst="roundRect">
              <a:avLst>
                <a:gd name="adj" fmla="val 4167"/>
              </a:avLst>
            </a:prstGeom>
            <a:solidFill>
              <a:srgbClr val="FFFFFF"/>
            </a:solidFill>
            <a:ln w="76200" cap="sq">
              <a:solidFill>
                <a:srgbClr val="EAEAEA"/>
              </a:solidFill>
              <a:miter lim="800000"/>
            </a:ln>
            <a:effectLst>
              <a:reflection blurRad="12700" stA="33000" endPos="19194"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ounded Rectangle 2">
              <a:extLst>
                <a:ext uri="{FF2B5EF4-FFF2-40B4-BE49-F238E27FC236}">
                  <a16:creationId xmlns:a16="http://schemas.microsoft.com/office/drawing/2014/main" id="{69CE2E34-9378-374D-A945-6BD6F8BF6C45}"/>
                </a:ext>
              </a:extLst>
            </p:cNvPr>
            <p:cNvSpPr/>
            <p:nvPr/>
          </p:nvSpPr>
          <p:spPr>
            <a:xfrm>
              <a:off x="1720591" y="15282306"/>
              <a:ext cx="8230369" cy="4098990"/>
            </a:xfrm>
            <a:prstGeom prst="roundRect">
              <a:avLst>
                <a:gd name="adj" fmla="val 809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6" name="TextBox 5">
              <a:extLst>
                <a:ext uri="{FF2B5EF4-FFF2-40B4-BE49-F238E27FC236}">
                  <a16:creationId xmlns:a16="http://schemas.microsoft.com/office/drawing/2014/main" id="{A03AB9A0-CC77-E218-3CD8-DF32800B0FF3}"/>
                </a:ext>
              </a:extLst>
            </p:cNvPr>
            <p:cNvSpPr txBox="1"/>
            <p:nvPr/>
          </p:nvSpPr>
          <p:spPr>
            <a:xfrm>
              <a:off x="1600977" y="13984332"/>
              <a:ext cx="8469597" cy="923330"/>
            </a:xfrm>
            <a:prstGeom prst="rect">
              <a:avLst/>
            </a:prstGeom>
            <a:noFill/>
          </p:spPr>
          <p:txBody>
            <a:bodyPr wrap="square" rtlCol="0">
              <a:spAutoFit/>
            </a:bodyPr>
            <a:lstStyle/>
            <a:p>
              <a:pPr algn="ctr"/>
              <a:r>
                <a:rPr lang="en-CN" sz="5400" b="1" dirty="0">
                  <a:solidFill>
                    <a:schemeClr val="bg1"/>
                  </a:solidFill>
                  <a:latin typeface="Techna Sans" panose="02000000000000000000" pitchFamily="2" charset="77"/>
                </a:rPr>
                <a:t>The 3x4x5 Rule</a:t>
              </a:r>
            </a:p>
          </p:txBody>
        </p:sp>
        <p:sp>
          <p:nvSpPr>
            <p:cNvPr id="8" name="TextBox 7">
              <a:extLst>
                <a:ext uri="{FF2B5EF4-FFF2-40B4-BE49-F238E27FC236}">
                  <a16:creationId xmlns:a16="http://schemas.microsoft.com/office/drawing/2014/main" id="{9509373D-C2AA-027A-96F2-02C835EE37AC}"/>
                </a:ext>
              </a:extLst>
            </p:cNvPr>
            <p:cNvSpPr txBox="1"/>
            <p:nvPr/>
          </p:nvSpPr>
          <p:spPr>
            <a:xfrm>
              <a:off x="1986966" y="15710146"/>
              <a:ext cx="7828246" cy="3140090"/>
            </a:xfrm>
            <a:prstGeom prst="rect">
              <a:avLst/>
            </a:prstGeom>
            <a:noFill/>
          </p:spPr>
          <p:txBody>
            <a:bodyPr wrap="square" rtlCol="0">
              <a:spAutoFit/>
            </a:bodyPr>
            <a:lstStyle/>
            <a:p>
              <a:pPr marL="514350" indent="-514350">
                <a:lnSpc>
                  <a:spcPct val="150000"/>
                </a:lnSpc>
                <a:buFont typeface="+mj-lt"/>
                <a:buAutoNum type="arabicPeriod"/>
              </a:pPr>
              <a:r>
                <a:rPr lang="en-CN" sz="3400" dirty="0">
                  <a:solidFill>
                    <a:srgbClr val="100146"/>
                  </a:solidFill>
                  <a:latin typeface="Techna Sans" panose="02000000000000000000" pitchFamily="2" charset="77"/>
                </a:rPr>
                <a:t>First Impression Stage: </a:t>
              </a:r>
              <a:r>
                <a:rPr lang="en-CN" sz="3400" b="1" u="sng" dirty="0">
                  <a:solidFill>
                    <a:srgbClr val="100146"/>
                  </a:solidFill>
                  <a:latin typeface="Techna Sans" panose="02000000000000000000" pitchFamily="2" charset="77"/>
                </a:rPr>
                <a:t>3 sec</a:t>
              </a:r>
            </a:p>
            <a:p>
              <a:pPr marL="514350" indent="-514350">
                <a:lnSpc>
                  <a:spcPct val="150000"/>
                </a:lnSpc>
                <a:buFont typeface="+mj-lt"/>
                <a:buAutoNum type="arabicPeriod"/>
              </a:pPr>
              <a:r>
                <a:rPr lang="en-CN" sz="3400" dirty="0">
                  <a:solidFill>
                    <a:srgbClr val="100146"/>
                  </a:solidFill>
                  <a:latin typeface="Techna Sans" panose="02000000000000000000" pitchFamily="2" charset="77"/>
                </a:rPr>
                <a:t>Easy to See Stage: </a:t>
              </a:r>
              <a:r>
                <a:rPr lang="en-CN" sz="3400" b="1" u="sng" dirty="0">
                  <a:solidFill>
                    <a:srgbClr val="100146"/>
                  </a:solidFill>
                  <a:latin typeface="Techna Sans" panose="02000000000000000000" pitchFamily="2" charset="77"/>
                </a:rPr>
                <a:t>3x4=12 sec</a:t>
              </a:r>
            </a:p>
            <a:p>
              <a:pPr marL="514350" indent="-514350">
                <a:lnSpc>
                  <a:spcPct val="150000"/>
                </a:lnSpc>
                <a:buFont typeface="+mj-lt"/>
                <a:buAutoNum type="arabicPeriod"/>
              </a:pPr>
              <a:r>
                <a:rPr lang="en-CN" sz="3400" dirty="0">
                  <a:solidFill>
                    <a:srgbClr val="100146"/>
                  </a:solidFill>
                  <a:latin typeface="Techna Sans" panose="02000000000000000000" pitchFamily="2" charset="77"/>
                </a:rPr>
                <a:t>Easy to Navigate Stage: </a:t>
              </a:r>
              <a:r>
                <a:rPr lang="en-CN" sz="3400" b="1" u="sng" dirty="0">
                  <a:solidFill>
                    <a:srgbClr val="100146"/>
                  </a:solidFill>
                  <a:latin typeface="Techna Sans" panose="02000000000000000000" pitchFamily="2" charset="77"/>
                </a:rPr>
                <a:t>3x4x5=60 sec</a:t>
              </a:r>
            </a:p>
            <a:p>
              <a:pPr marL="514350" indent="-514350">
                <a:lnSpc>
                  <a:spcPct val="150000"/>
                </a:lnSpc>
                <a:buFont typeface="+mj-lt"/>
                <a:buAutoNum type="arabicPeriod"/>
              </a:pPr>
              <a:r>
                <a:rPr lang="en-CN" sz="3400" dirty="0">
                  <a:solidFill>
                    <a:srgbClr val="100146"/>
                  </a:solidFill>
                  <a:latin typeface="Techna Sans" panose="02000000000000000000" pitchFamily="2" charset="77"/>
                </a:rPr>
                <a:t>Sense of Enlightment Stage: </a:t>
              </a:r>
              <a:r>
                <a:rPr lang="en-CN" sz="3400" b="1" u="sng" dirty="0">
                  <a:solidFill>
                    <a:srgbClr val="100146"/>
                  </a:solidFill>
                  <a:latin typeface="Techna Sans" panose="02000000000000000000" pitchFamily="2" charset="77"/>
                </a:rPr>
                <a:t>3 min</a:t>
              </a:r>
            </a:p>
          </p:txBody>
        </p:sp>
      </p:grpSp>
    </p:spTree>
    <p:extLst>
      <p:ext uri="{BB962C8B-B14F-4D97-AF65-F5344CB8AC3E}">
        <p14:creationId xmlns:p14="http://schemas.microsoft.com/office/powerpoint/2010/main" val="248948331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8077</TotalTime>
  <Words>452</Words>
  <Application>Microsoft Macintosh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Wingdings</vt:lpstr>
      <vt:lpstr>Techna Sans</vt:lpstr>
      <vt:lpstr>Calibri Light</vt:lpstr>
      <vt:lpstr>Arial</vt:lpstr>
      <vt:lpstr>Office 主题​​</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Tai-Jiang Mu</dc:creator>
  <cp:lastModifiedBy>Jin</cp:lastModifiedBy>
  <cp:revision>33</cp:revision>
  <dcterms:created xsi:type="dcterms:W3CDTF">2022-03-08T09:50:44Z</dcterms:created>
  <dcterms:modified xsi:type="dcterms:W3CDTF">2023-03-15T12:08:10Z</dcterms:modified>
</cp:coreProperties>
</file>